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59" r:id="rId14"/>
    <p:sldId id="260" r:id="rId15"/>
    <p:sldId id="262" r:id="rId16"/>
    <p:sldId id="271" r:id="rId17"/>
    <p:sldId id="274" r:id="rId18"/>
    <p:sldId id="282" r:id="rId19"/>
    <p:sldId id="280" r:id="rId20"/>
    <p:sldId id="276" r:id="rId21"/>
    <p:sldId id="277" r:id="rId22"/>
    <p:sldId id="284" r:id="rId23"/>
    <p:sldId id="286" r:id="rId24"/>
    <p:sldId id="281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20722-3553-E253-81F5-08835E25A00A}" v="121" dt="2021-09-23T06:02:26.225"/>
    <p1510:client id="{548883FE-93F3-AE75-2AF3-C1DE8D819242}" v="31" dt="2021-09-23T14:48:06.556"/>
    <p1510:client id="{7E2DA973-3EEB-3E7C-9DD8-1522A9889188}" v="32" dt="2021-09-23T14:58:29.457"/>
    <p1510:client id="{B4513750-C045-49DE-8C69-BE9F558F4C8B}" v="254" dt="2021-09-23T15:25:13.569"/>
    <p1510:client id="{BB5C3B7A-9646-8535-798A-E29DD104B7A7}" v="616" dt="2021-09-23T00:56:28.982"/>
    <p1510:client id="{D87548E3-28BA-EF05-C9A5-D853040A4DE3}" v="14" dt="2021-09-22T23:39:01.150"/>
    <p1510:client id="{E795EC4F-891A-5D7F-C2D8-CE59159C9F35}" v="1201" dt="2021-09-23T00:30:06.825"/>
    <p1510:client id="{F4A81C79-9598-EE48-B922-06252FCB76FA}" v="911" dt="2021-09-23T04:42:30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5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8C6D6-6634-407A-A5FD-5EB4169AE1F9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9B5AD-43DC-4911-82FA-101108A7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Riley Trevor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6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3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7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B7E2-3EE6-41B5-B5BF-799EA0795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2F224-799B-4538-B7E9-8E8AD30B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B500-5E72-43BF-B70E-FEB903CE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BB6F3-596B-4E33-9F05-DC4DE889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5940C-BFB7-489A-BF34-23B0508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0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2C43-6889-48E5-AD71-5754E697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D1B20-ED0C-4650-B057-67AA8A9FD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A2BE-E8D9-4E25-B5F9-E992559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7E0A1-7CBC-4009-BCF9-C4EAFDDF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58A8-D4A9-43E3-808F-8E65E842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A1BE3-68B5-47FF-9EC4-531A32EDC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23246-A66F-4FC3-8EA6-D0C06A313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A793A-66D7-4809-8CFA-BDF222CE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FB40-355B-4189-ABDA-A3A20DD1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346C-2CBF-4426-913E-F782BCB0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8FCD-71DF-4995-A71A-A959ACF0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B7754-D7EA-4799-A95C-7E19A21F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AA98-624A-4F0E-B388-EF658730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EE83-5241-4B7B-A53C-6A1F06EE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74C72-97CB-4054-B6FC-EA075190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C556-17CB-4BAF-8239-1D5BF8D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7FEA7-D179-4364-BCD8-E6397C23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CE0-242D-4308-8186-B4A1CC3C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10DD-5CBC-468E-8B48-FD6F576E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47657-744F-452F-B1C6-A273594D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0CE1-E25C-4F2D-8F53-1CFDE7DC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D1DF-4303-49BE-96F2-982AC97A7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E0267-BC9E-4D14-8C29-C276EB412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02881-1461-416A-A4E3-BDA5985C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22BEB-4C60-4D58-9F54-2958D56D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8B64-647E-4671-8A3C-78A0C7B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15C1-986F-4EAC-BD54-11DE53F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9C0B-6EDD-44F6-A4A5-2E589439C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6213D-2608-4832-97CA-D4FBF1AAF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084D6-97EF-49BB-AB3F-BB891845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F3ED6-C437-445A-BCEA-F4756F3C7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E6C9C-6452-4EF3-BEA6-3BD8B226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84194-62E3-4766-A0AA-6F85FF0B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C47B4-02B6-4BD9-8786-70485D3B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102B-F751-4C42-B47E-CE73BECD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E0BE1-E3B5-4EEA-BD7C-81D03C88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F76CF-8AE2-435C-8CCF-21F4C0B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6E7B3-462D-4663-8B47-43623C40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5B149-0BDA-4DFD-996A-BD583B5C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17BC-9647-4112-AA34-F6B40C69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6694-6BC4-413E-8A64-BD71E18D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6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4FCF-A5D6-4DD2-AEE2-EB9EA76D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6CCEF-A610-4807-AC82-0C64A49A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E45E9-D783-4C16-A7F6-F9F4D0913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0FCCD-7B4D-4333-834B-03821AB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0CBE-55A7-4028-9190-C4D83CC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4A099-C410-410B-9403-2AF20D41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2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3152-CEB4-4751-9CC6-E40F4F5C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9FFCFF-7425-486F-8F0A-A5D86C204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E42E5-A715-43F9-9356-CBD1EC64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91D7A-E0A9-4DBD-8EC6-F66346B6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D0179-2616-41AD-89D2-7B9E928E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17C8A-9325-4A93-A3A4-16BBD29D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82D6D-D341-4E3B-BF23-04880459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28333-F632-4F83-AEB1-338283F7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A2F9-A462-48CD-B64C-A496E281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7634-F404-498C-B478-E1649F8E514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B9788-CE5F-4285-A2FB-F6F09EFBD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3CD1-E5F3-466C-816B-11121F51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98AAB-5A54-45E8-8576-00B721EF6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  <a:cs typeface="Calibri Light"/>
              </a:rPr>
              <a:t>SA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D25A-0BE0-46A7-8276-853E2449B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  <a:cs typeface="Calibri"/>
              </a:rPr>
              <a:t>By: Cafes</a:t>
            </a:r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EFCA81E-C7CA-444B-A025-3B83D96F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851" y="320231"/>
            <a:ext cx="3366845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843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E1FD82B-5126-4855-8CCA-68D606A2A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F29FB70-6ECE-4FEE-A9F4-48582367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" y="2105428"/>
            <a:ext cx="1815877" cy="3281313"/>
          </a:xfrm>
          <a:prstGeom prst="rect">
            <a:avLst/>
          </a:prstGeom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6DFCBFC7-5BCE-452D-BB59-FDC47D85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00000">
            <a:off x="518017" y="2793244"/>
            <a:ext cx="2075145" cy="206470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985844-7FB7-4D5A-AFC2-7B3959A1815C}"/>
              </a:ext>
            </a:extLst>
          </p:cNvPr>
          <p:cNvSpPr/>
          <p:nvPr/>
        </p:nvSpPr>
        <p:spPr>
          <a:xfrm>
            <a:off x="3478061" y="1249470"/>
            <a:ext cx="7056328" cy="47390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318295-1443-46CD-9233-10C844174B10}"/>
              </a:ext>
            </a:extLst>
          </p:cNvPr>
          <p:cNvSpPr/>
          <p:nvPr/>
        </p:nvSpPr>
        <p:spPr>
          <a:xfrm rot="16200000">
            <a:off x="2911044" y="2477934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14DA275-0FA3-4639-87F5-528603EBF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030" y="3112682"/>
            <a:ext cx="874734" cy="778773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89E5B3D-A78C-4031-9DB2-736D2EB6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144" y="-174843"/>
            <a:ext cx="1905000" cy="1905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727DBA3-C0B2-4870-9EF0-2264F618F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91" y="-247911"/>
            <a:ext cx="1905000" cy="19050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0FC2E39F-B012-41C8-B52F-F2332D9EC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185" y="148746"/>
            <a:ext cx="1905000" cy="19050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D9C8DE58-D3D6-44D9-BF49-6A002C602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13" y="-362733"/>
            <a:ext cx="1905000" cy="1905000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0EF088C-A7DE-4502-AC8D-88352ECC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760" y="-435801"/>
            <a:ext cx="1905000" cy="19050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8A42BD4F-4CB6-4644-B9DD-27CD91C2F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254" y="-39145"/>
            <a:ext cx="1905000" cy="190500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4C705E1-FE63-463D-8347-545BC3868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82" y="1343833"/>
            <a:ext cx="6879949" cy="5676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main quest will come to an end once the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at the top of the volcano are slain.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will not come out of their nests </a:t>
            </a:r>
            <a:r>
              <a:rPr lang="en-US" b="1">
                <a:ea typeface="+mn-lt"/>
                <a:cs typeface="+mn-lt"/>
              </a:rPr>
              <a:t>unless provoked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Hydra blood, a bow, and some arrows will be needed</a:t>
            </a:r>
            <a:r>
              <a:rPr lang="en-US">
                <a:ea typeface="+mn-lt"/>
                <a:cs typeface="+mn-lt"/>
              </a:rPr>
              <a:t> to ensure the demise of the </a:t>
            </a:r>
            <a:r>
              <a:rPr lang="en-US" err="1">
                <a:ea typeface="+mn-lt"/>
                <a:cs typeface="+mn-lt"/>
              </a:rPr>
              <a:t>Stymphalians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Once the quest is complete, </a:t>
            </a:r>
            <a:r>
              <a:rPr lang="en-US" err="1">
                <a:cs typeface="Calibri"/>
              </a:rPr>
              <a:t>Telephus</a:t>
            </a:r>
            <a:r>
              <a:rPr lang="en-US">
                <a:cs typeface="Calibri"/>
              </a:rPr>
              <a:t> will </a:t>
            </a:r>
            <a:r>
              <a:rPr lang="en-US" b="1">
                <a:cs typeface="Calibri"/>
              </a:rPr>
              <a:t>ascend back to Olympus</a:t>
            </a:r>
            <a:r>
              <a:rPr lang="en-US">
                <a:cs typeface="Calibri"/>
              </a:rPr>
              <a:t> and inform his father of the good news.</a:t>
            </a:r>
          </a:p>
        </p:txBody>
      </p:sp>
    </p:spTree>
    <p:extLst>
      <p:ext uri="{BB962C8B-B14F-4D97-AF65-F5344CB8AC3E}">
        <p14:creationId xmlns:p14="http://schemas.microsoft.com/office/powerpoint/2010/main" val="38135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C456-6D04-4C07-B020-CB198F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Game Screenshots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499E23-9AA2-496E-80B2-B6576DA0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" y="1486958"/>
            <a:ext cx="5835537" cy="315659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BFB43E-33E1-46FC-8A61-64DA36A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03" y="1322185"/>
            <a:ext cx="6722533" cy="3620963"/>
          </a:xfrm>
          <a:prstGeom prst="rect">
            <a:avLst/>
          </a:prstGeom>
        </p:spPr>
      </p:pic>
      <p:pic>
        <p:nvPicPr>
          <p:cNvPr id="7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B70030BA-0542-4F06-97B7-B2F9B279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1C54-1A2A-466F-A607-89BE6352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Global Use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C02C94-626F-4561-B146-E091741D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57" y="2177172"/>
            <a:ext cx="6068676" cy="4512215"/>
          </a:xfrm>
          <a:prstGeom prst="rect">
            <a:avLst/>
          </a:prstGeom>
        </p:spPr>
      </p:pic>
      <p:pic>
        <p:nvPicPr>
          <p:cNvPr id="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1CE9F529-AA4E-45EB-BAC9-CF87531BF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821D8-356B-4C61-8F46-89472F07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Context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C94E60-9C90-4B96-9CC7-73ED22B5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9322" y="2177171"/>
            <a:ext cx="6229216" cy="31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7A41E331-2A3E-4CF9-AD69-5573EEABD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5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Diagram 0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5CDCBD1-F6BF-495C-853A-F257973E6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1" y="2509060"/>
            <a:ext cx="6670495" cy="4219088"/>
          </a:xfrm>
          <a:prstGeom prst="rect">
            <a:avLst/>
          </a:prstGeom>
        </p:spPr>
      </p:pic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Quests and NPCs - 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High Priority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Medium to high complexity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11212-3F32-4582-AD2C-153A97C3A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2" t="5051" r="6718" b="5802"/>
          <a:stretch/>
        </p:blipFill>
        <p:spPr>
          <a:xfrm>
            <a:off x="1282189" y="3387637"/>
            <a:ext cx="4073582" cy="2987250"/>
          </a:xfrm>
          <a:prstGeom prst="rect">
            <a:avLst/>
          </a:prstGeom>
        </p:spPr>
      </p:pic>
      <p:pic>
        <p:nvPicPr>
          <p:cNvPr id="3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0437D4D-1B95-4045-B15E-B3D4FC647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E2844E-021B-47D7-8D34-7AD47DD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Manage Player Information- 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1FD3-EC6F-4545-8F3E-8AEAD52A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114902" cy="4098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Create Open World</a:t>
            </a:r>
          </a:p>
          <a:p>
            <a:pPr lvl="1"/>
            <a:r>
              <a:rPr lang="en-US" sz="2000">
                <a:cs typeface="Calibri"/>
              </a:rPr>
              <a:t>Placement of interactable objects</a:t>
            </a:r>
          </a:p>
          <a:p>
            <a:pPr lvl="1"/>
            <a:r>
              <a:rPr lang="en-US" sz="2000">
                <a:cs typeface="Calibri"/>
              </a:rPr>
              <a:t>Making scenes look nice (</a:t>
            </a:r>
            <a:r>
              <a:rPr lang="en-US" sz="2000" err="1">
                <a:cs typeface="Calibri"/>
              </a:rPr>
              <a:t>tilemaps</a:t>
            </a:r>
            <a:r>
              <a:rPr lang="en-US" sz="2000">
                <a:cs typeface="Calibri"/>
              </a:rPr>
              <a:t>, interactable objects)</a:t>
            </a:r>
          </a:p>
          <a:p>
            <a:r>
              <a:rPr lang="en-US" sz="2000">
                <a:cs typeface="Calibri"/>
              </a:rPr>
              <a:t>Input</a:t>
            </a:r>
          </a:p>
          <a:p>
            <a:pPr lvl="1"/>
            <a:r>
              <a:rPr lang="en-US" sz="2000">
                <a:cs typeface="Calibri"/>
              </a:rPr>
              <a:t>Make sure input call correct functions</a:t>
            </a:r>
          </a:p>
          <a:p>
            <a:r>
              <a:rPr lang="en-US" sz="2000">
                <a:cs typeface="Calibri"/>
              </a:rPr>
              <a:t>High Priority</a:t>
            </a:r>
          </a:p>
          <a:p>
            <a:r>
              <a:rPr lang="en-US" sz="2000">
                <a:cs typeface="Calibri"/>
              </a:rPr>
              <a:t>Medium Complexity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67DF9-10EC-490B-9882-047F77284F26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391EC-6302-4085-B328-57794929E7BA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23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07C91AED-E648-4E06-9F74-6D0140981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7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9CD2-87EE-4CC1-B4A1-0E768748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Player Information cont.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BE041E3-7AC2-45AF-A867-77F43887D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433" y="1225387"/>
            <a:ext cx="7885506" cy="5057566"/>
          </a:xfrm>
        </p:spPr>
      </p:pic>
      <p:pic>
        <p:nvPicPr>
          <p:cNvPr id="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944E6A3-D7C6-484F-A08E-70FDD1A5C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Battle System - Riley</a:t>
            </a:r>
            <a:endParaRPr lang="en-US"/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964499" y="1936173"/>
            <a:ext cx="836294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FF7C0C96-A8C4-4512-BAA4-DAD354CF3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93" y="2173221"/>
            <a:ext cx="6226628" cy="4694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98E5E-BD6D-412E-8D90-8E3FE7CC4300}"/>
              </a:ext>
            </a:extLst>
          </p:cNvPr>
          <p:cNvSpPr txBox="1"/>
          <p:nvPr/>
        </p:nvSpPr>
        <p:spPr>
          <a:xfrm>
            <a:off x="1535482" y="265760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Priority: High</a:t>
            </a:r>
            <a:endParaRPr lang="en-US"/>
          </a:p>
          <a:p>
            <a:r>
              <a:rPr lang="en-US"/>
              <a:t>Complexity: Medium</a:t>
            </a:r>
          </a:p>
        </p:txBody>
      </p:sp>
    </p:spTree>
    <p:extLst>
      <p:ext uri="{BB962C8B-B14F-4D97-AF65-F5344CB8AC3E}">
        <p14:creationId xmlns:p14="http://schemas.microsoft.com/office/powerpoint/2010/main" val="18138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Battle System cont.</a:t>
            </a:r>
            <a:endParaRPr lang="en-US"/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964499" y="1936173"/>
            <a:ext cx="836294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Develop a combat scene when interacting with enemy NPCs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Two types of combat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cs typeface="Calibri"/>
              </a:rPr>
              <a:t>Standard enemy combat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Player chooses from different actions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Battle continues until either the player or enemy run out of health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cs typeface="Calibri"/>
              </a:rPr>
              <a:t>Boss combat</a:t>
            </a:r>
            <a:endParaRPr lang="en-US"/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Goes to separate minigame if certain conditions are met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Battle continues until player dies or win condition is met</a:t>
            </a:r>
          </a:p>
          <a:p>
            <a:pPr marL="1714500" lvl="3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1714500" lvl="3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4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36E01-CEF2-448F-8959-C3A86A1E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Team Members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115E-2F45-4E5E-A13A-4F7433CD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Calibri"/>
              </a:rPr>
              <a:t>Jon – Team Lead 1</a:t>
            </a:r>
          </a:p>
          <a:p>
            <a:r>
              <a:rPr lang="en-US" sz="2400">
                <a:cs typeface="Calibri"/>
              </a:rPr>
              <a:t>Ross- Team Lead 2</a:t>
            </a:r>
          </a:p>
          <a:p>
            <a:r>
              <a:rPr lang="en-US" sz="2400">
                <a:cs typeface="Calibri"/>
              </a:rPr>
              <a:t>Riley- Team Lead 3</a:t>
            </a:r>
          </a:p>
          <a:p>
            <a:r>
              <a:rPr lang="en-US" sz="2400">
                <a:cs typeface="Calibri"/>
              </a:rPr>
              <a:t>Kyle- Team Lead 4</a:t>
            </a:r>
          </a:p>
          <a:p>
            <a:r>
              <a:rPr lang="en-US" sz="2400">
                <a:cs typeface="Calibri"/>
              </a:rPr>
              <a:t>Trevor- Team Lead 5</a:t>
            </a:r>
          </a:p>
          <a:p>
            <a:r>
              <a:rPr lang="en-US" sz="2400">
                <a:cs typeface="Calibri"/>
              </a:rPr>
              <a:t>Hunter- Team Lead 6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6125823-BF3D-4F68-8469-B76ED1E95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and Manage UI- Hunter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Develop user interfaces that display information based on player input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Inventory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Player stats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Quests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Develop HUD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Create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Main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In-game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Settings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Priority: High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Complexity: Medium</a:t>
            </a: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07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and Manage UI- Continued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A79DD8E8-FFC4-46CE-A3E1-9B6F758EE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74" y="2547852"/>
            <a:ext cx="7687540" cy="40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A.I. - Trevor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41606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Create Demo Mode A.I. for player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Create battle A.I. for enemies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Using various values such as the player's health, enemy behavior, and enemy actions, determine the correct action to use.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Feature priority: Medium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Complexity compared to other features: Medium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11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A.I. Continued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2018C68-169A-4DF3-8CD9-A5FB84A7C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4053" y="2182512"/>
            <a:ext cx="6475921" cy="4852907"/>
          </a:xfrm>
        </p:spPr>
      </p:pic>
    </p:spTree>
    <p:extLst>
      <p:ext uri="{BB962C8B-B14F-4D97-AF65-F5344CB8AC3E}">
        <p14:creationId xmlns:p14="http://schemas.microsoft.com/office/powerpoint/2010/main" val="225587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Inventory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050E8-8C52-40FB-98C8-FF5488F16411}"/>
              </a:ext>
            </a:extLst>
          </p:cNvPr>
          <p:cNvSpPr txBox="1"/>
          <p:nvPr/>
        </p:nvSpPr>
        <p:spPr>
          <a:xfrm>
            <a:off x="1228725" y="1885950"/>
            <a:ext cx="80486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r>
              <a:rPr lang="en-US" sz="2800">
                <a:ea typeface="+mn-lt"/>
                <a:cs typeface="+mn-lt"/>
              </a:rPr>
              <a:t>Priority – High</a:t>
            </a:r>
            <a:endParaRPr lang="en-US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All</a:t>
            </a:r>
            <a:r>
              <a:rPr lang="en-US" sz="2800">
                <a:cs typeface="Calibri"/>
              </a:rPr>
              <a:t> pickups stored</a:t>
            </a:r>
            <a:endParaRPr lang="en-US">
              <a:cs typeface="Calibri" panose="020F0502020204030204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Hydra blood, Krotola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Sword and bow</a:t>
            </a:r>
          </a:p>
          <a:p>
            <a:r>
              <a:rPr lang="en-US" sz="2800">
                <a:cs typeface="Calibri"/>
              </a:rPr>
              <a:t>Complexity – High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Item class with stucture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Icon, stats, animation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Lots of special cases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Storage capacity, items stacking, items already equipped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pic>
        <p:nvPicPr>
          <p:cNvPr id="11" name="Picture 10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C1A16E7-5A12-42CD-BF7B-B2C408785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1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Inventory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877074A-E721-4C54-B68D-082258C0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181234"/>
            <a:ext cx="9686925" cy="4600558"/>
          </a:xfrm>
          <a:prstGeom prst="rect">
            <a:avLst/>
          </a:prstGeom>
        </p:spPr>
      </p:pic>
      <p:pic>
        <p:nvPicPr>
          <p:cNvPr id="11" name="Picture 10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A4BC488-BB68-4B5E-91FE-33ED84E98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4463A-8638-4238-9254-6BEB2DBF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1B783-5B05-418D-A444-A91D6A601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120862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Stymphalian</a:t>
            </a:r>
          </a:p>
          <a:p>
            <a:pPr lvl="1"/>
            <a:r>
              <a:rPr lang="en-US">
                <a:cs typeface="Calibri"/>
              </a:rPr>
              <a:t>Open world RPG</a:t>
            </a:r>
          </a:p>
          <a:p>
            <a:r>
              <a:rPr lang="en-US">
                <a:cs typeface="Calibri"/>
              </a:rPr>
              <a:t>Goal—Beat the Stymphalian</a:t>
            </a:r>
          </a:p>
          <a:p>
            <a:pPr lvl="1"/>
            <a:r>
              <a:rPr lang="en-US" sz="2800">
                <a:cs typeface="Calibri"/>
              </a:rPr>
              <a:t>Bird From Greek Mythology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70FE4C1-F940-42B1-BC5D-D7A64CCEA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6FE42BD0-CD1F-4C9E-AEF6-6F0AD9956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C3E1667-0070-4289-AA0E-0485CC31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70062"/>
            <a:ext cx="3985364" cy="43274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804" y="559533"/>
            <a:ext cx="8042996" cy="5617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story begins on Mt. Olympus, where the </a:t>
            </a:r>
            <a:r>
              <a:rPr lang="en-US" b="1">
                <a:ea typeface="+mn-lt"/>
                <a:cs typeface="+mn-lt"/>
              </a:rPr>
              <a:t>main character, 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, is having a conversation with </a:t>
            </a:r>
            <a:r>
              <a:rPr lang="en-US" b="1">
                <a:ea typeface="+mn-lt"/>
                <a:cs typeface="+mn-lt"/>
              </a:rPr>
              <a:t>his father, Hercules</a:t>
            </a:r>
            <a:r>
              <a:rPr lang="en-US">
                <a:ea typeface="+mn-lt"/>
                <a:cs typeface="+mn-lt"/>
              </a:rPr>
              <a:t>. Throughout his life, Hercules sought the </a:t>
            </a:r>
            <a:r>
              <a:rPr lang="en-US" b="1">
                <a:ea typeface="+mn-lt"/>
                <a:cs typeface="+mn-lt"/>
              </a:rPr>
              <a:t>extinction of the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: creatures who had been inhospitable toward him. Hercules knew that these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 b="1">
                <a:ea typeface="+mn-lt"/>
                <a:cs typeface="+mn-lt"/>
              </a:rPr>
              <a:t> could only be killed by an arrow tipped with the blood of a hydra</a:t>
            </a:r>
            <a:r>
              <a:rPr lang="en-US">
                <a:ea typeface="+mn-lt"/>
                <a:cs typeface="+mn-lt"/>
              </a:rPr>
              <a:t>. Resultingly, Hercules slew many hydras and used their blood to nearly wipe out all his foes. However, Hercules had recently became poisoned by the blood of a hydra and was slowly dying. Unable to complete his goal of eradicating the Stymphalian,</a:t>
            </a:r>
            <a:r>
              <a:rPr lang="en-US" b="1">
                <a:ea typeface="+mn-lt"/>
                <a:cs typeface="+mn-lt"/>
              </a:rPr>
              <a:t> Hercules asks 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 b="1">
                <a:ea typeface="+mn-lt"/>
                <a:cs typeface="+mn-lt"/>
              </a:rPr>
              <a:t> to complete the task. 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 b="1">
                <a:ea typeface="+mn-lt"/>
                <a:cs typeface="+mn-lt"/>
              </a:rPr>
              <a:t> accepts</a:t>
            </a:r>
            <a:r>
              <a:rPr lang="en-US">
                <a:ea typeface="+mn-lt"/>
                <a:cs typeface="+mn-lt"/>
              </a:rPr>
              <a:t> and jumps off Olympus, eager to fulfill his dying father's wish.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2" name="Picture 13" descr="Diagram&#10;&#10;Description automatically generated">
            <a:extLst>
              <a:ext uri="{FF2B5EF4-FFF2-40B4-BE49-F238E27FC236}">
                <a16:creationId xmlns:a16="http://schemas.microsoft.com/office/drawing/2014/main" id="{3E837CA1-2B8D-498C-AE9F-DE8A72D85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65" y="4389763"/>
            <a:ext cx="1021655" cy="1871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384176C-AE78-49D2-8DA1-6BAE5F20C08A}"/>
              </a:ext>
            </a:extLst>
          </p:cNvPr>
          <p:cNvSpPr txBox="1"/>
          <p:nvPr/>
        </p:nvSpPr>
        <p:spPr>
          <a:xfrm>
            <a:off x="1242135" y="6170979"/>
            <a:ext cx="16167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err="1">
                <a:cs typeface="Calibri"/>
              </a:rPr>
              <a:t>Telephus</a:t>
            </a:r>
            <a:endParaRPr lang="en-US" sz="2000"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29D711A-48C7-4826-BF41-F7D9AAFC657C}"/>
              </a:ext>
            </a:extLst>
          </p:cNvPr>
          <p:cNvSpPr txBox="1"/>
          <p:nvPr/>
        </p:nvSpPr>
        <p:spPr>
          <a:xfrm>
            <a:off x="1346518" y="74979"/>
            <a:ext cx="16167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cs typeface="Calibri"/>
              </a:rPr>
              <a:t>Hercules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67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693" y="438055"/>
            <a:ext cx="5392107" cy="57389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lands on the </a:t>
            </a:r>
            <a:r>
              <a:rPr lang="en-US" b="1">
                <a:ea typeface="+mn-lt"/>
                <a:cs typeface="+mn-lt"/>
              </a:rPr>
              <a:t>Island of Aretias</a:t>
            </a:r>
            <a:r>
              <a:rPr lang="en-US">
                <a:ea typeface="+mn-lt"/>
                <a:cs typeface="+mn-lt"/>
              </a:rPr>
              <a:t>, home of the last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in existence. Using his experience from the Trojan War,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quickly learns the basics of surviving on Aretias. He also learns that </a:t>
            </a:r>
            <a:r>
              <a:rPr lang="en-US" b="1">
                <a:ea typeface="+mn-lt"/>
                <a:cs typeface="+mn-lt"/>
              </a:rPr>
              <a:t>the remaining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 b="1">
                <a:ea typeface="+mn-lt"/>
                <a:cs typeface="+mn-lt"/>
              </a:rPr>
              <a:t> are seated at the top of a nearby volcano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heads to a </a:t>
            </a:r>
            <a:r>
              <a:rPr lang="en-US" b="1">
                <a:ea typeface="+mn-lt"/>
                <a:cs typeface="+mn-lt"/>
              </a:rPr>
              <a:t>nearby town</a:t>
            </a:r>
            <a:r>
              <a:rPr lang="en-US">
                <a:ea typeface="+mn-lt"/>
                <a:cs typeface="+mn-lt"/>
              </a:rPr>
              <a:t> at the base of the volcano to rest up before starting the climb. In town,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hears rumors of a </a:t>
            </a:r>
            <a:r>
              <a:rPr lang="en-US" b="1">
                <a:ea typeface="+mn-lt"/>
                <a:cs typeface="+mn-lt"/>
              </a:rPr>
              <a:t>hydra cave</a:t>
            </a:r>
            <a:r>
              <a:rPr lang="en-US">
                <a:ea typeface="+mn-lt"/>
                <a:cs typeface="+mn-lt"/>
              </a:rPr>
              <a:t> somewhere on the volcano. With the stars aligned,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quest can now truly begin.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13" descr="Diagram&#10;&#10;Description automatically generated">
            <a:extLst>
              <a:ext uri="{FF2B5EF4-FFF2-40B4-BE49-F238E27FC236}">
                <a16:creationId xmlns:a16="http://schemas.microsoft.com/office/drawing/2014/main" id="{F508359E-812E-4D99-9682-B334D49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55060" y="2157620"/>
            <a:ext cx="1064316" cy="1924327"/>
          </a:xfrm>
          <a:prstGeom prst="rect">
            <a:avLst/>
          </a:prstGeom>
        </p:spPr>
      </p:pic>
      <p:pic>
        <p:nvPicPr>
          <p:cNvPr id="15" name="Picture 15" descr="A picture containing smoke, dark, clouds, night sky&#10;&#10;Description automatically generated">
            <a:extLst>
              <a:ext uri="{FF2B5EF4-FFF2-40B4-BE49-F238E27FC236}">
                <a16:creationId xmlns:a16="http://schemas.microsoft.com/office/drawing/2014/main" id="{9290AEFE-6630-4F48-A3E5-7EDF9273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905" y="-153973"/>
            <a:ext cx="4742069" cy="2196382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71FFA370-B62B-46D9-946F-FC371A3D6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1" y="4190772"/>
            <a:ext cx="3670852" cy="1656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322355-262F-4208-BA00-F4532A13C449}"/>
              </a:ext>
            </a:extLst>
          </p:cNvPr>
          <p:cNvSpPr txBox="1"/>
          <p:nvPr/>
        </p:nvSpPr>
        <p:spPr>
          <a:xfrm>
            <a:off x="1599096" y="586187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Aretias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219B1-9962-4B1A-AD16-42AE4FB55D43}"/>
              </a:ext>
            </a:extLst>
          </p:cNvPr>
          <p:cNvSpPr txBox="1"/>
          <p:nvPr/>
        </p:nvSpPr>
        <p:spPr>
          <a:xfrm>
            <a:off x="1676400" y="64935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Olympus</a:t>
            </a:r>
          </a:p>
        </p:txBody>
      </p:sp>
      <p:pic>
        <p:nvPicPr>
          <p:cNvPr id="2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57C4614-87E5-42D7-ADE0-3AAA09C9E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A picture containing sky, light, sunset, silhouette&#10;&#10;Description automatically generated">
            <a:extLst>
              <a:ext uri="{FF2B5EF4-FFF2-40B4-BE49-F238E27FC236}">
                <a16:creationId xmlns:a16="http://schemas.microsoft.com/office/drawing/2014/main" id="{93AD7889-2E71-49EE-99B3-F30EFE85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" y="474261"/>
            <a:ext cx="8766131" cy="667147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6959140-63F0-4F67-A1E0-47C516BAD068}"/>
              </a:ext>
            </a:extLst>
          </p:cNvPr>
          <p:cNvSpPr/>
          <p:nvPr/>
        </p:nvSpPr>
        <p:spPr>
          <a:xfrm>
            <a:off x="9367250" y="1616532"/>
            <a:ext cx="1207476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7FD629-4A61-49A2-83E8-FAADFF0BFAF3}"/>
              </a:ext>
            </a:extLst>
          </p:cNvPr>
          <p:cNvCxnSpPr/>
          <p:nvPr/>
        </p:nvCxnSpPr>
        <p:spPr>
          <a:xfrm flipH="1">
            <a:off x="9970988" y="2812285"/>
            <a:ext cx="11723" cy="18405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B07E7F-9BF7-4346-8D85-5C5380DC685F}"/>
              </a:ext>
            </a:extLst>
          </p:cNvPr>
          <p:cNvCxnSpPr>
            <a:cxnSpLocks/>
          </p:cNvCxnSpPr>
          <p:nvPr/>
        </p:nvCxnSpPr>
        <p:spPr>
          <a:xfrm flipH="1">
            <a:off x="9056589" y="4652808"/>
            <a:ext cx="890952" cy="103162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BC651C-C95A-483E-A40F-D6BE0F5EA9DC}"/>
              </a:ext>
            </a:extLst>
          </p:cNvPr>
          <p:cNvCxnSpPr>
            <a:cxnSpLocks/>
          </p:cNvCxnSpPr>
          <p:nvPr/>
        </p:nvCxnSpPr>
        <p:spPr>
          <a:xfrm>
            <a:off x="9947541" y="4641084"/>
            <a:ext cx="879231" cy="111369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499EA0-DC73-461C-9CF6-0034BA1E8BE4}"/>
              </a:ext>
            </a:extLst>
          </p:cNvPr>
          <p:cNvCxnSpPr>
            <a:cxnSpLocks/>
          </p:cNvCxnSpPr>
          <p:nvPr/>
        </p:nvCxnSpPr>
        <p:spPr>
          <a:xfrm>
            <a:off x="9068310" y="3797022"/>
            <a:ext cx="1840523" cy="117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>
            <a:extLst>
              <a:ext uri="{FF2B5EF4-FFF2-40B4-BE49-F238E27FC236}">
                <a16:creationId xmlns:a16="http://schemas.microsoft.com/office/drawing/2014/main" id="{C6FFC19C-94CB-4346-8102-5A45C06A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20000">
            <a:off x="10112156" y="3073788"/>
            <a:ext cx="1799312" cy="11390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634" y="1354058"/>
            <a:ext cx="6208417" cy="3974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Throughout his journey,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encounter numerous townsfolk that could use a hand. Should he choose to accept and </a:t>
            </a:r>
            <a:r>
              <a:rPr lang="en-US" b="1">
                <a:ea typeface="+mn-lt"/>
                <a:cs typeface="+mn-lt"/>
              </a:rPr>
              <a:t>complete quests</a:t>
            </a:r>
            <a:r>
              <a:rPr lang="en-US">
                <a:ea typeface="+mn-lt"/>
                <a:cs typeface="+mn-lt"/>
              </a:rPr>
              <a:t> from these townsfolk,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receive a </a:t>
            </a:r>
            <a:r>
              <a:rPr lang="en-US" b="1">
                <a:ea typeface="+mn-lt"/>
                <a:cs typeface="+mn-lt"/>
              </a:rPr>
              <a:t>reward</a:t>
            </a:r>
            <a:r>
              <a:rPr lang="en-US">
                <a:ea typeface="+mn-lt"/>
                <a:cs typeface="+mn-lt"/>
              </a:rPr>
              <a:t>, such as gold, items, and equipment.</a:t>
            </a:r>
          </a:p>
          <a:p>
            <a:pPr marL="0" indent="0" algn="ctr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251467ED-4442-46DA-9778-8EF349AC4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CE87C86-ED74-4DAB-926F-E90B8695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2" y="1820448"/>
            <a:ext cx="1274973" cy="18914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415D59-6C52-4EA6-AF7D-5B1A034EDE17}"/>
              </a:ext>
            </a:extLst>
          </p:cNvPr>
          <p:cNvSpPr/>
          <p:nvPr/>
        </p:nvSpPr>
        <p:spPr>
          <a:xfrm>
            <a:off x="832339" y="978877"/>
            <a:ext cx="1207476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DE755-40A2-4EA6-A212-F65C44E26EF5}"/>
              </a:ext>
            </a:extLst>
          </p:cNvPr>
          <p:cNvCxnSpPr/>
          <p:nvPr/>
        </p:nvCxnSpPr>
        <p:spPr>
          <a:xfrm flipH="1">
            <a:off x="1432413" y="2165107"/>
            <a:ext cx="11723" cy="18405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D7EFB4-4CC1-47B3-903E-309BADA289B5}"/>
              </a:ext>
            </a:extLst>
          </p:cNvPr>
          <p:cNvCxnSpPr>
            <a:cxnSpLocks/>
          </p:cNvCxnSpPr>
          <p:nvPr/>
        </p:nvCxnSpPr>
        <p:spPr>
          <a:xfrm flipH="1">
            <a:off x="518014" y="4005630"/>
            <a:ext cx="890952" cy="103162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A7DDD-ED3A-4F9B-9982-35A318DA8F76}"/>
              </a:ext>
            </a:extLst>
          </p:cNvPr>
          <p:cNvCxnSpPr>
            <a:cxnSpLocks/>
          </p:cNvCxnSpPr>
          <p:nvPr/>
        </p:nvCxnSpPr>
        <p:spPr>
          <a:xfrm>
            <a:off x="1408966" y="3993906"/>
            <a:ext cx="879231" cy="111369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2B5DC-4390-4577-853F-5719BD0D90AC}"/>
              </a:ext>
            </a:extLst>
          </p:cNvPr>
          <p:cNvCxnSpPr>
            <a:cxnSpLocks/>
          </p:cNvCxnSpPr>
          <p:nvPr/>
        </p:nvCxnSpPr>
        <p:spPr>
          <a:xfrm>
            <a:off x="529735" y="3149844"/>
            <a:ext cx="1840523" cy="117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9247CADA-6B55-42B5-BDD6-9B2F7F1F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59" y="1059910"/>
            <a:ext cx="1782871" cy="2473056"/>
          </a:xfrm>
          <a:prstGeom prst="rect">
            <a:avLst/>
          </a:prstGeom>
        </p:spPr>
      </p:pic>
      <p:pic>
        <p:nvPicPr>
          <p:cNvPr id="14" name="Picture 14" descr="A picture containing cake, cup, indoor, tableware&#10;&#10;Description automatically generated">
            <a:extLst>
              <a:ext uri="{FF2B5EF4-FFF2-40B4-BE49-F238E27FC236}">
                <a16:creationId xmlns:a16="http://schemas.microsoft.com/office/drawing/2014/main" id="{22890702-5EB4-41FF-93CA-C8804319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17" y="3883537"/>
            <a:ext cx="1521914" cy="12829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EF12C6-3C39-42F6-851C-E2D1B59B6817}"/>
              </a:ext>
            </a:extLst>
          </p:cNvPr>
          <p:cNvSpPr/>
          <p:nvPr/>
        </p:nvSpPr>
        <p:spPr>
          <a:xfrm>
            <a:off x="4114799" y="654482"/>
            <a:ext cx="7797451" cy="53235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796A4A-DDEA-4E04-B056-8BB4DF0C78CF}"/>
              </a:ext>
            </a:extLst>
          </p:cNvPr>
          <p:cNvSpPr/>
          <p:nvPr/>
        </p:nvSpPr>
        <p:spPr>
          <a:xfrm rot="16200000">
            <a:off x="3547783" y="1862070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955" y="934485"/>
            <a:ext cx="7184915" cy="4699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Items</a:t>
            </a:r>
            <a:r>
              <a:rPr lang="en-US">
                <a:ea typeface="+mn-lt"/>
                <a:cs typeface="+mn-lt"/>
              </a:rPr>
              <a:t> can be used in and outside of combat, to assist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in whatever situation he finds himself in. Certain items, such as hydra's blood, have special uses that are crucial to completing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main quest.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Equipment</a:t>
            </a:r>
            <a:r>
              <a:rPr lang="en-US">
                <a:ea typeface="+mn-lt"/>
                <a:cs typeface="+mn-lt"/>
              </a:rPr>
              <a:t> can be used to make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more effective at fighting the common monsters on Aretias.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F3A9BC01-3DA2-48BD-AC9F-8F7773F9A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7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D1485599-A792-4910-A3FA-C3A2CEC7C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/>
          <a:stretch/>
        </p:blipFill>
        <p:spPr>
          <a:xfrm>
            <a:off x="-912313" y="-1427"/>
            <a:ext cx="13106959" cy="68608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415D59-6C52-4EA6-AF7D-5B1A034EDE17}"/>
              </a:ext>
            </a:extLst>
          </p:cNvPr>
          <p:cNvSpPr/>
          <p:nvPr/>
        </p:nvSpPr>
        <p:spPr>
          <a:xfrm>
            <a:off x="2439847" y="2241919"/>
            <a:ext cx="1197038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DE755-40A2-4EA6-A212-F65C44E26EF5}"/>
              </a:ext>
            </a:extLst>
          </p:cNvPr>
          <p:cNvCxnSpPr/>
          <p:nvPr/>
        </p:nvCxnSpPr>
        <p:spPr>
          <a:xfrm flipH="1">
            <a:off x="2998167" y="3428149"/>
            <a:ext cx="11723" cy="127685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D7EFB4-4CC1-47B3-903E-309BADA289B5}"/>
              </a:ext>
            </a:extLst>
          </p:cNvPr>
          <p:cNvCxnSpPr>
            <a:cxnSpLocks/>
          </p:cNvCxnSpPr>
          <p:nvPr/>
        </p:nvCxnSpPr>
        <p:spPr>
          <a:xfrm flipH="1">
            <a:off x="2407357" y="4652809"/>
            <a:ext cx="567363" cy="68716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A7DDD-ED3A-4F9B-9982-35A318DA8F76}"/>
              </a:ext>
            </a:extLst>
          </p:cNvPr>
          <p:cNvCxnSpPr>
            <a:cxnSpLocks/>
          </p:cNvCxnSpPr>
          <p:nvPr/>
        </p:nvCxnSpPr>
        <p:spPr>
          <a:xfrm>
            <a:off x="2974720" y="4599331"/>
            <a:ext cx="576519" cy="69615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2B5DC-4390-4577-853F-5719BD0D90AC}"/>
              </a:ext>
            </a:extLst>
          </p:cNvPr>
          <p:cNvCxnSpPr>
            <a:cxnSpLocks/>
          </p:cNvCxnSpPr>
          <p:nvPr/>
        </p:nvCxnSpPr>
        <p:spPr>
          <a:xfrm flipV="1">
            <a:off x="2252064" y="3954882"/>
            <a:ext cx="1506496" cy="915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134FDB-141B-43C9-BFD5-0BC6835975D3}"/>
              </a:ext>
            </a:extLst>
          </p:cNvPr>
          <p:cNvSpPr/>
          <p:nvPr/>
        </p:nvSpPr>
        <p:spPr>
          <a:xfrm>
            <a:off x="4125238" y="675359"/>
            <a:ext cx="7797451" cy="53235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72B358D-92B2-46D4-84D2-116C031BA22D}"/>
              </a:ext>
            </a:extLst>
          </p:cNvPr>
          <p:cNvSpPr/>
          <p:nvPr/>
        </p:nvSpPr>
        <p:spPr>
          <a:xfrm rot="16200000">
            <a:off x="3558221" y="2759769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489" y="1050136"/>
            <a:ext cx="6622074" cy="4500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Through completing quests and looting monsters,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acquire </a:t>
            </a:r>
            <a:r>
              <a:rPr lang="en-US" b="1">
                <a:ea typeface="+mn-lt"/>
                <a:cs typeface="+mn-lt"/>
              </a:rPr>
              <a:t>gold</a:t>
            </a:r>
            <a:r>
              <a:rPr lang="en-US">
                <a:ea typeface="+mn-lt"/>
                <a:cs typeface="+mn-lt"/>
              </a:rPr>
              <a:t>. This gold can be exchanged for items and equipment at </a:t>
            </a:r>
            <a:r>
              <a:rPr lang="en-US" b="1">
                <a:ea typeface="+mn-lt"/>
                <a:cs typeface="+mn-lt"/>
              </a:rPr>
              <a:t>shops</a:t>
            </a:r>
            <a:r>
              <a:rPr lang="en-US">
                <a:ea typeface="+mn-lt"/>
                <a:cs typeface="+mn-lt"/>
              </a:rPr>
              <a:t> around Aretias.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can also exchange unwanted items and equipment for gold at these shops.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979A4CD0-C911-4105-A947-F3FB1F4EB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8B6ECB4-40C0-47BA-BCB6-8DCAE48E0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A018068-1B52-4297-B633-6207718A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558252"/>
            <a:ext cx="2743200" cy="223420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26FD2AD-840B-41FF-BD11-02EA997F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49" y="-35751"/>
            <a:ext cx="2743200" cy="2628900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E53876C0-CBD3-46E4-A2B5-91E4F78B8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11" y="3013565"/>
            <a:ext cx="1064316" cy="192432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3F2E7AA-04B4-42C9-924C-2CDB36AD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936" y="4443619"/>
            <a:ext cx="1064316" cy="192432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9429AF-BCAD-4F74-BF7A-7F074D6AB51F}"/>
              </a:ext>
            </a:extLst>
          </p:cNvPr>
          <p:cNvSpPr/>
          <p:nvPr/>
        </p:nvSpPr>
        <p:spPr>
          <a:xfrm>
            <a:off x="2883074" y="1917524"/>
            <a:ext cx="6231698" cy="394569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A240CE0-3166-4645-84E4-9A9298611820}"/>
              </a:ext>
            </a:extLst>
          </p:cNvPr>
          <p:cNvSpPr/>
          <p:nvPr/>
        </p:nvSpPr>
        <p:spPr>
          <a:xfrm rot="16200000">
            <a:off x="2316057" y="3156427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1D22932-A61D-4D46-B8A8-3AC3B9B8DFA6}"/>
              </a:ext>
            </a:extLst>
          </p:cNvPr>
          <p:cNvSpPr/>
          <p:nvPr/>
        </p:nvSpPr>
        <p:spPr>
          <a:xfrm rot="5400000">
            <a:off x="8913098" y="4711741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1F6A423F-501C-40B9-83C5-B5932CA66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852" y="3011882"/>
            <a:ext cx="812104" cy="111607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AED20CC-ABCE-40B9-A35C-A17953107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500000">
            <a:off x="9955006" y="4798471"/>
            <a:ext cx="1219200" cy="1208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846" y="2313177"/>
            <a:ext cx="5787362" cy="34439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are </a:t>
            </a:r>
            <a:r>
              <a:rPr lang="en-US" b="1">
                <a:ea typeface="+mn-lt"/>
                <a:cs typeface="+mn-lt"/>
              </a:rPr>
              <a:t>powerful creatures</a:t>
            </a:r>
            <a:r>
              <a:rPr lang="en-US">
                <a:ea typeface="+mn-lt"/>
                <a:cs typeface="+mn-lt"/>
              </a:rPr>
              <a:t> on Aretias that require</a:t>
            </a:r>
            <a:r>
              <a:rPr lang="en-US" b="1">
                <a:ea typeface="+mn-lt"/>
                <a:cs typeface="+mn-lt"/>
              </a:rPr>
              <a:t> unique approaches to combat</a:t>
            </a:r>
            <a:r>
              <a:rPr lang="en-US">
                <a:ea typeface="+mn-lt"/>
                <a:cs typeface="+mn-lt"/>
              </a:rPr>
              <a:t>. If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can best these creatures, then he will acquire </a:t>
            </a:r>
            <a:r>
              <a:rPr lang="en-US" b="1">
                <a:ea typeface="+mn-lt"/>
                <a:cs typeface="+mn-lt"/>
              </a:rPr>
              <a:t>special items</a:t>
            </a:r>
            <a:r>
              <a:rPr lang="en-US">
                <a:ea typeface="+mn-lt"/>
                <a:cs typeface="+mn-lt"/>
              </a:rPr>
              <a:t> needed to complete his main quest.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Killing these creatures may not be necessary</a:t>
            </a:r>
            <a:r>
              <a:rPr lang="en-US">
                <a:ea typeface="+mn-lt"/>
                <a:cs typeface="+mn-lt"/>
              </a:rPr>
              <a:t>: there are other ways to get a creature's special item.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02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845</Words>
  <Application>Microsoft Office PowerPoint</Application>
  <PresentationFormat>Widescreen</PresentationFormat>
  <Paragraphs>127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SA Presentation</vt:lpstr>
      <vt:lpstr>Team Members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Game Screenshots</vt:lpstr>
      <vt:lpstr>Global Use Case</vt:lpstr>
      <vt:lpstr>Context Diagram</vt:lpstr>
      <vt:lpstr>Diagram 0</vt:lpstr>
      <vt:lpstr>Quests and NPCs - Jon</vt:lpstr>
      <vt:lpstr>Manage Player Information- Ross</vt:lpstr>
      <vt:lpstr>Player Information cont.</vt:lpstr>
      <vt:lpstr>Create Battle System - Riley</vt:lpstr>
      <vt:lpstr>Create Battle System cont.</vt:lpstr>
      <vt:lpstr>Create and Manage UI- Hunter </vt:lpstr>
      <vt:lpstr>Create and Manage UI- Continued</vt:lpstr>
      <vt:lpstr>A.I. - Trevor </vt:lpstr>
      <vt:lpstr>A.I. Continued </vt:lpstr>
      <vt:lpstr>Inventory System</vt:lpstr>
      <vt:lpstr>Inventory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 Presentation</dc:title>
  <dc:creator>Kopf, Jonathan (kopf0033@vandals.uidaho.edu)</dc:creator>
  <cp:lastModifiedBy>Kopf, Jonathan (kopf0033@vandals.uidaho.edu)</cp:lastModifiedBy>
  <cp:revision>1</cp:revision>
  <dcterms:created xsi:type="dcterms:W3CDTF">2021-09-21T23:30:04Z</dcterms:created>
  <dcterms:modified xsi:type="dcterms:W3CDTF">2021-09-23T15:25:13Z</dcterms:modified>
</cp:coreProperties>
</file>